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3" r:id="rId4"/>
  </p:sldMasterIdLst>
  <p:notesMasterIdLst>
    <p:notesMasterId r:id="rId14"/>
  </p:notesMasterIdLst>
  <p:handoutMasterIdLst>
    <p:handoutMasterId r:id="rId15"/>
  </p:handoutMasterIdLst>
  <p:sldIdLst>
    <p:sldId id="298" r:id="rId5"/>
    <p:sldId id="297" r:id="rId6"/>
    <p:sldId id="300" r:id="rId7"/>
    <p:sldId id="283" r:id="rId8"/>
    <p:sldId id="301" r:id="rId9"/>
    <p:sldId id="305" r:id="rId10"/>
    <p:sldId id="302" r:id="rId11"/>
    <p:sldId id="303" r:id="rId12"/>
    <p:sldId id="30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712" autoAdjust="0"/>
  </p:normalViewPr>
  <p:slideViewPr>
    <p:cSldViewPr snapToGrid="0">
      <p:cViewPr varScale="1">
        <p:scale>
          <a:sx n="81" d="100"/>
          <a:sy n="81" d="100"/>
        </p:scale>
        <p:origin x="754" y="72"/>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11/21/2021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11/21/2021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19C93E-77FD-497F-AE0B-AF7846B8671B}" type="datetimeFigureOut">
              <a:rPr lang="en-IN" smtClean="0"/>
              <a:t>21-11-2021</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825720E0-D958-4D25-BEF4-D7F95F07F4AF}"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9284259"/>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19C93E-77FD-497F-AE0B-AF7846B8671B}" type="datetimeFigureOut">
              <a:rPr lang="en-IN" smtClean="0"/>
              <a:t>21-11-2021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5720E0-D958-4D25-BEF4-D7F95F07F4AF}"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3229932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19C93E-77FD-497F-AE0B-AF7846B8671B}" type="datetimeFigureOut">
              <a:rPr lang="en-IN" smtClean="0"/>
              <a:t>21-11-2021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5720E0-D958-4D25-BEF4-D7F95F07F4AF}"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671192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401173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281295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38586722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4467087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prstGeom prst="rect">
            <a:avLst/>
          </a:prstGeo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prstGeom prst="rect">
            <a:avLst/>
          </a:prstGeo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prstGeom prst="rect">
            <a:avLst/>
          </a:prstGeo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a:xfrm>
            <a:off x="4842932" y="6470704"/>
            <a:ext cx="5901459" cy="274320"/>
          </a:xfrm>
          <a:prstGeom prst="rect">
            <a:avLst/>
          </a:prstGeom>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er Slide 2">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prstGeom prst="rect">
            <a:avLst/>
          </a:prstGeo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prstGeom prst="rect">
            <a:avLst/>
          </a:prstGeo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prstGeom prst="rect">
            <a:avLst/>
          </a:prstGeo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a:xfrm>
            <a:off x="4842932" y="6470704"/>
            <a:ext cx="5901459" cy="274320"/>
          </a:xfrm>
          <a:prstGeom prst="rect">
            <a:avLst/>
          </a:prstGeom>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prstGeom prst="rect">
            <a:avLst/>
          </a:prstGeo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prstGeom prst="rect">
            <a:avLst/>
          </a:prstGeo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a:xfrm>
            <a:off x="4842932" y="6470704"/>
            <a:ext cx="5901459" cy="274320"/>
          </a:xfrm>
          <a:prstGeom prst="rect">
            <a:avLst/>
          </a:prstGeom>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a:xfrm>
            <a:off x="1024128" y="585216"/>
            <a:ext cx="9720072" cy="1499616"/>
          </a:xfrm>
          <a:prstGeom prst="rect">
            <a:avLst/>
          </a:prstGeom>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prstGeom prst="rect">
            <a:avLst/>
          </a:prstGeo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prstGeom prst="rect">
            <a:avLst/>
          </a:prstGeo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prstGeom prst="rect">
            <a:avLst/>
          </a:prstGeo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prstGeom prst="rect">
            <a:avLst/>
          </a:prstGeo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prstGeom prst="rect">
            <a:avLst/>
          </a:prstGeo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prstGeom prst="rect">
            <a:avLst/>
          </a:prstGeo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819C93E-77FD-497F-AE0B-AF7846B8671B}" type="datetimeFigureOut">
              <a:rPr lang="en-IN" smtClean="0"/>
              <a:t>21-11-2021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5720E0-D958-4D25-BEF4-D7F95F07F4AF}"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03751414"/>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1024128" y="585216"/>
            <a:ext cx="9720072" cy="1499616"/>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1024128" y="2286000"/>
            <a:ext cx="9720073" cy="402336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a:xfrm>
            <a:off x="4842932" y="6470704"/>
            <a:ext cx="5901459" cy="274320"/>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a:xfrm>
            <a:off x="4842932" y="6470704"/>
            <a:ext cx="5901459" cy="274320"/>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a:xfrm>
            <a:off x="4842932" y="6470704"/>
            <a:ext cx="5901459" cy="274320"/>
          </a:xfrm>
          <a:prstGeom prst="rect">
            <a:avLst/>
          </a:prstGeom>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a:xfrm>
            <a:off x="4842932" y="6470704"/>
            <a:ext cx="5901459" cy="274320"/>
          </a:xfrm>
          <a:prstGeom prst="rect">
            <a:avLst/>
          </a:prstGeom>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prstGeom prst="rect">
            <a:avLst/>
          </a:prstGeo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prstGeom prst="rect">
            <a:avLst/>
          </a:prstGeo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prstGeom prst="rect">
            <a:avLst/>
          </a:prstGeo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a:xfrm>
            <a:off x="4842932" y="6470704"/>
            <a:ext cx="5901459" cy="274320"/>
          </a:xfrm>
          <a:prstGeom prst="rect">
            <a:avLst/>
          </a:prstGeom>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prstGeom prst="rect">
            <a:avLst/>
          </a:prstGeo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1024128" y="585216"/>
            <a:ext cx="9720072" cy="1499616"/>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a:xfrm>
            <a:off x="4842932" y="6470704"/>
            <a:ext cx="5901459" cy="274320"/>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a:xfrm>
            <a:off x="4842932" y="6470704"/>
            <a:ext cx="5901459" cy="274320"/>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a:xfrm>
            <a:off x="4842932" y="6470704"/>
            <a:ext cx="5901459" cy="274320"/>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a:prstGeom prst="rect">
            <a:avLst/>
          </a:prstGeo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a:xfrm>
            <a:off x="4842932" y="6470704"/>
            <a:ext cx="5901459" cy="274320"/>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a:prstGeom prst="rect">
            <a:avLst/>
          </a:prstGeo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819C93E-77FD-497F-AE0B-AF7846B8671B}" type="datetimeFigureOut">
              <a:rPr lang="en-IN" smtClean="0"/>
              <a:t>21-11-2021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25720E0-D958-4D25-BEF4-D7F95F07F4AF}"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5235713"/>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a:prstGeom prst="rect">
            <a:avLst/>
          </a:prstGeo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a:xfrm>
            <a:off x="4842932" y="6470704"/>
            <a:ext cx="5901459" cy="274320"/>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2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a:xfrm>
            <a:off x="4842932" y="6470704"/>
            <a:ext cx="5901459" cy="274320"/>
          </a:xfrm>
          <a:prstGeom prst="rect">
            <a:avLst/>
          </a:prstGeom>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a:xfrm>
            <a:off x="1024128" y="585216"/>
            <a:ext cx="9720072" cy="1499616"/>
          </a:xfrm>
          <a:prstGeom prst="rect">
            <a:avLst/>
          </a:prstGeom>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a:xfrm>
            <a:off x="4842932" y="6470704"/>
            <a:ext cx="5901459" cy="274320"/>
          </a:xfrm>
          <a:prstGeom prst="rect">
            <a:avLst/>
          </a:prstGeom>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0837333" y="6470704"/>
            <a:ext cx="973667" cy="274320"/>
          </a:xfrm>
          <a:prstGeom prst="rect">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819C93E-77FD-497F-AE0B-AF7846B8671B}" type="datetimeFigureOut">
              <a:rPr lang="en-IN" smtClean="0"/>
              <a:t>21-11-2021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5720E0-D958-4D25-BEF4-D7F95F07F4AF}"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099080"/>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819C93E-77FD-497F-AE0B-AF7846B8671B}" type="datetimeFigureOut">
              <a:rPr lang="en-IN" smtClean="0"/>
              <a:t>21-11-2021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25720E0-D958-4D25-BEF4-D7F95F07F4AF}"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51858594"/>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819C93E-77FD-497F-AE0B-AF7846B8671B}" type="datetimeFigureOut">
              <a:rPr lang="en-IN" smtClean="0"/>
              <a:t>21-11-2021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25720E0-D958-4D25-BEF4-D7F95F07F4AF}"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6411632"/>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19C93E-77FD-497F-AE0B-AF7846B8671B}" type="datetimeFigureOut">
              <a:rPr lang="en-IN" smtClean="0"/>
              <a:t>21-11-2021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25720E0-D958-4D25-BEF4-D7F95F07F4AF}" type="slidenum">
              <a:rPr lang="en-IN" smtClean="0"/>
              <a:t>‹#›</a:t>
            </a:fld>
            <a:endParaRPr lang="en-IN"/>
          </a:p>
        </p:txBody>
      </p:sp>
    </p:spTree>
    <p:extLst>
      <p:ext uri="{BB962C8B-B14F-4D97-AF65-F5344CB8AC3E}">
        <p14:creationId xmlns:p14="http://schemas.microsoft.com/office/powerpoint/2010/main" val="3731790153"/>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19C93E-77FD-497F-AE0B-AF7846B8671B}" type="datetimeFigureOut">
              <a:rPr lang="en-IN" smtClean="0"/>
              <a:t>21-11-2021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25720E0-D958-4D25-BEF4-D7F95F07F4AF}"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756203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2819C93E-77FD-497F-AE0B-AF7846B8671B}" type="datetimeFigureOut">
              <a:rPr lang="en-IN" smtClean="0"/>
              <a:t>21-11-2021</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825720E0-D958-4D25-BEF4-D7F95F07F4AF}"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82661003"/>
      </p:ext>
    </p:extLst>
  </p:cSld>
  <p:clrMapOvr>
    <a:masterClrMapping/>
  </p:clrMapOvr>
  <p:hf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4000"/>
                <a:satMod val="80000"/>
                <a:lumMod val="106000"/>
              </a:schemeClr>
            </a:gs>
            <a:gs pos="100000">
              <a:schemeClr val="bg2">
                <a:shade val="80000"/>
              </a:schemeClr>
            </a:gs>
          </a:gsLst>
          <a:path path="circle">
            <a:fillToRect l="43000" r="43000" b="100000"/>
          </a:path>
          <a:tileRect/>
        </a:grad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3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2819C93E-77FD-497F-AE0B-AF7846B8671B}" type="datetimeFigureOut">
              <a:rPr lang="en-IN" smtClean="0"/>
              <a:t>21-11-2021</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825720E0-D958-4D25-BEF4-D7F95F07F4AF}"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82D7ED0-01BC-4641-9F67-D3EE937B442A}"/>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F3E06012-4962-44EA-8CDC-95FAB2E1DFD5}"/>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Freeform: Shape 12">
            <a:extLst>
              <a:ext uri="{FF2B5EF4-FFF2-40B4-BE49-F238E27FC236}">
                <a16:creationId xmlns:a16="http://schemas.microsoft.com/office/drawing/2014/main" id="{986BC337-C300-4596-8283-73EE97A01700}"/>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TextBox 13">
            <a:extLst>
              <a:ext uri="{FF2B5EF4-FFF2-40B4-BE49-F238E27FC236}">
                <a16:creationId xmlns:a16="http://schemas.microsoft.com/office/drawing/2014/main" id="{96D6232F-5731-4127-B19F-30C702E87FA5}"/>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15" name="Rectangle 14">
            <a:extLst>
              <a:ext uri="{FF2B5EF4-FFF2-40B4-BE49-F238E27FC236}">
                <a16:creationId xmlns:a16="http://schemas.microsoft.com/office/drawing/2014/main" id="{62166D72-DD8D-4056-8941-1BCC254FCEF3}"/>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15397A57-AD03-4447-8287-192E7461A07F}"/>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7" name="Straight Connector 16">
            <a:extLst>
              <a:ext uri="{FF2B5EF4-FFF2-40B4-BE49-F238E27FC236}">
                <a16:creationId xmlns:a16="http://schemas.microsoft.com/office/drawing/2014/main" id="{C80D1C5A-C7E3-4967-A5E1-85FA1CD79D64}"/>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312449"/>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3662" r:id="rId16"/>
    <p:sldLayoutId id="2147483663" r:id="rId17"/>
    <p:sldLayoutId id="2147483660" r:id="rId18"/>
    <p:sldLayoutId id="2147483664" r:id="rId19"/>
    <p:sldLayoutId id="2147483650" r:id="rId20"/>
    <p:sldLayoutId id="2147483652" r:id="rId21"/>
    <p:sldLayoutId id="2147483656" r:id="rId22"/>
    <p:sldLayoutId id="2147483657" r:id="rId23"/>
    <p:sldLayoutId id="2147483667" r:id="rId24"/>
    <p:sldLayoutId id="2147483668" r:id="rId25"/>
    <p:sldLayoutId id="2147483669" r:id="rId26"/>
    <p:sldLayoutId id="2147483670" r:id="rId27"/>
    <p:sldLayoutId id="2147483671" r:id="rId28"/>
    <p:sldLayoutId id="2147483673" r:id="rId29"/>
    <p:sldLayoutId id="2147483674" r:id="rId30"/>
    <p:sldLayoutId id="2147483655" r:id="rId31"/>
    <p:sldLayoutId id="2147483672" r:id="rId32"/>
  </p:sldLayoutIdLst>
  <p:hf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hyperlink" Target="https://www.freeimageslive.co.uk/free_stock_image/solve-puzzle-jp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Layout" Target="../slideLayouts/slideLayout15.xml"/><Relationship Id="rId4" Type="http://schemas.openxmlformats.org/officeDocument/2006/relationships/hyperlink" Target="https://www.finsmes.com/2019/07/want-to-make-your-organization-steady-money-play-charity-lottery.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hyperlink" Target="https://www.flickr.com/photos/sacca/3471196929/"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hyperlink" Target="https://www.zbw-mediatalk.eu/2018/07/generation-r-forming-open-scientists-and-shaping-science-system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g"/><Relationship Id="rId1" Type="http://schemas.openxmlformats.org/officeDocument/2006/relationships/slideLayout" Target="../slideLayouts/slideLayout14.xml"/><Relationship Id="rId4" Type="http://schemas.openxmlformats.org/officeDocument/2006/relationships/hyperlink" Target="https://pxhere.com/en/photo/1447821"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18.xml"/><Relationship Id="rId4" Type="http://schemas.openxmlformats.org/officeDocument/2006/relationships/hyperlink" Target="http://www.susanlebelyoung.com/are-you-a-rebel/"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9" name="Picture 18">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1" name="Straight Connector 20">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5" name="Rectangle 24">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rotWithShape="1">
          <a:blip r:embed="rId3" cstate="screen">
            <a:alphaModFix amt="50000"/>
            <a:extLst>
              <a:ext uri="{28A0092B-C50C-407E-A947-70E740481C1C}">
                <a14:useLocalDpi xmlns:a14="http://schemas.microsoft.com/office/drawing/2010/main"/>
              </a:ext>
            </a:extLst>
          </a:blip>
          <a:srcRect t="13053" r="-1" b="6010"/>
          <a:stretch/>
        </p:blipFill>
        <p:spPr>
          <a:xfrm>
            <a:off x="20" y="-159016"/>
            <a:ext cx="12191675" cy="6857990"/>
          </a:xfrm>
          <a:prstGeom prst="rect">
            <a:avLst/>
          </a:prstGeom>
          <a:no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4976636" y="992221"/>
            <a:ext cx="6247308" cy="4873558"/>
          </a:xfrm>
          <a:noFill/>
        </p:spPr>
        <p:txBody>
          <a:bodyPr vert="horz" lIns="91440" tIns="45720" rIns="91440" bIns="0" rtlCol="0" anchor="ctr" anchorCtr="1">
            <a:normAutofit/>
          </a:bodyPr>
          <a:lstStyle/>
          <a:p>
            <a:pPr algn="l"/>
            <a:r>
              <a:rPr lang="en-US" sz="4800" b="0" spc="200" dirty="0"/>
              <a:t>Online Charity Management  System</a:t>
            </a:r>
          </a:p>
        </p:txBody>
      </p:sp>
      <p:sp>
        <p:nvSpPr>
          <p:cNvPr id="7" name="Subtitle 6">
            <a:extLst>
              <a:ext uri="{FF2B5EF4-FFF2-40B4-BE49-F238E27FC236}">
                <a16:creationId xmlns:a16="http://schemas.microsoft.com/office/drawing/2014/main" id="{FD3517CD-CC21-4854-9D31-8E8BF386EAEA}"/>
              </a:ext>
            </a:extLst>
          </p:cNvPr>
          <p:cNvSpPr>
            <a:spLocks noGrp="1"/>
          </p:cNvSpPr>
          <p:nvPr>
            <p:ph type="subTitle" idx="1"/>
          </p:nvPr>
        </p:nvSpPr>
        <p:spPr>
          <a:xfrm>
            <a:off x="968056" y="1155636"/>
            <a:ext cx="3363901" cy="4864780"/>
          </a:xfrm>
          <a:solidFill>
            <a:schemeClr val="bg1">
              <a:alpha val="80000"/>
            </a:schemeClr>
          </a:solidFill>
        </p:spPr>
        <p:txBody>
          <a:bodyPr vert="horz" lIns="91440" tIns="91440" rIns="91440" bIns="91440" rtlCol="0" anchor="ctr">
            <a:normAutofit/>
          </a:bodyPr>
          <a:lstStyle/>
          <a:p>
            <a:r>
              <a:rPr lang="en-US" sz="2800" b="1" i="1" cap="all" dirty="0">
                <a:solidFill>
                  <a:schemeClr val="tx1"/>
                </a:solidFill>
              </a:rPr>
              <a:t>SAKHI </a:t>
            </a:r>
            <a:r>
              <a:rPr lang="en-US" sz="2800" b="1" i="1" cap="all" dirty="0">
                <a:solidFill>
                  <a:srgbClr val="00B050"/>
                </a:solidFill>
              </a:rPr>
              <a:t>FOUNDATION</a:t>
            </a:r>
          </a:p>
        </p:txBody>
      </p:sp>
      <p:cxnSp>
        <p:nvCxnSpPr>
          <p:cNvPr id="27" name="Straight Connector 26">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09B031D-F3FD-45B3-ACAE-AD0402DB97BF}"/>
              </a:ext>
            </a:extLst>
          </p:cNvPr>
          <p:cNvSpPr txBox="1"/>
          <p:nvPr/>
        </p:nvSpPr>
        <p:spPr>
          <a:xfrm>
            <a:off x="6096001" y="5212080"/>
            <a:ext cx="5811826" cy="584775"/>
          </a:xfrm>
          <a:prstGeom prst="rect">
            <a:avLst/>
          </a:prstGeom>
          <a:noFill/>
        </p:spPr>
        <p:txBody>
          <a:bodyPr wrap="square" rtlCol="0">
            <a:spAutoFit/>
          </a:bodyPr>
          <a:lstStyle/>
          <a:p>
            <a:r>
              <a:rPr lang="en-IN" dirty="0"/>
              <a:t> </a:t>
            </a:r>
            <a:r>
              <a:rPr lang="en-IN" sz="3200" dirty="0">
                <a:solidFill>
                  <a:schemeClr val="accent2">
                    <a:lumMod val="75000"/>
                  </a:schemeClr>
                </a:solidFill>
                <a:latin typeface="Modern Love" panose="020B0604020202020204" pitchFamily="82" charset="0"/>
              </a:rPr>
              <a:t>DESIGNED BY ISMAIL KHAN</a:t>
            </a:r>
          </a:p>
        </p:txBody>
      </p:sp>
    </p:spTree>
    <p:extLst>
      <p:ext uri="{BB962C8B-B14F-4D97-AF65-F5344CB8AC3E}">
        <p14:creationId xmlns:p14="http://schemas.microsoft.com/office/powerpoint/2010/main" val="3989923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 name="Rectangle 72">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9" name="Picture 74">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0" name="Straight Connector 76">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78">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32" name="Rectangle 80">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3" cstate="screen">
            <a:alphaModFix amt="50000"/>
            <a:extLst>
              <a:ext uri="{28A0092B-C50C-407E-A947-70E740481C1C}">
                <a14:useLocalDpi xmlns:a14="http://schemas.microsoft.com/office/drawing/2010/main"/>
              </a:ext>
            </a:extLst>
          </a:blip>
          <a:srcRect t="15284" b="30855"/>
          <a:stretch/>
        </p:blipFill>
        <p:spPr>
          <a:xfrm>
            <a:off x="305" y="10"/>
            <a:ext cx="12191695" cy="6857990"/>
          </a:xfrm>
          <a:prstGeom prst="rect">
            <a:avLst/>
          </a:prstGeom>
        </p:spPr>
      </p:pic>
      <p:sp>
        <p:nvSpPr>
          <p:cNvPr id="133"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4"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35" name="Rectangle 86">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3" name="Title 12">
            <a:extLst>
              <a:ext uri="{FF2B5EF4-FFF2-40B4-BE49-F238E27FC236}">
                <a16:creationId xmlns:a16="http://schemas.microsoft.com/office/drawing/2014/main" id="{1EE5E2A6-52B2-43FE-8FEF-DE76E0FCF07B}"/>
              </a:ext>
            </a:extLst>
          </p:cNvPr>
          <p:cNvSpPr>
            <a:spLocks noGrp="1"/>
          </p:cNvSpPr>
          <p:nvPr>
            <p:ph type="title"/>
          </p:nvPr>
        </p:nvSpPr>
        <p:spPr>
          <a:xfrm>
            <a:off x="1130271" y="1193800"/>
            <a:ext cx="3193050" cy="4699000"/>
          </a:xfrm>
        </p:spPr>
        <p:txBody>
          <a:bodyPr vert="horz" lIns="91440" tIns="45720" rIns="91440" bIns="45720" rtlCol="0" anchor="ctr">
            <a:normAutofit/>
          </a:bodyPr>
          <a:lstStyle/>
          <a:p>
            <a:pPr algn="ctr"/>
            <a:r>
              <a:rPr lang="en-US" sz="5400" dirty="0">
                <a:solidFill>
                  <a:schemeClr val="accent3">
                    <a:lumMod val="40000"/>
                    <a:lumOff val="60000"/>
                  </a:schemeClr>
                </a:solidFill>
                <a:latin typeface="Maiandra GD" panose="020E0502030308020204" pitchFamily="34" charset="0"/>
              </a:rPr>
              <a:t>InDEX</a:t>
            </a:r>
          </a:p>
        </p:txBody>
      </p:sp>
      <p:cxnSp>
        <p:nvCxnSpPr>
          <p:cNvPr id="136" name="Straight Connector 88">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137"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976636" y="1193800"/>
            <a:ext cx="6085091" cy="4699000"/>
          </a:xfrm>
        </p:spPr>
        <p:txBody>
          <a:bodyPr vert="horz" lIns="91440" tIns="45720" rIns="91440" bIns="45720" rtlCol="0" anchor="ctr">
            <a:normAutofit/>
          </a:bodyPr>
          <a:lstStyle/>
          <a:p>
            <a:r>
              <a:rPr lang="en-US" b="1" dirty="0">
                <a:solidFill>
                  <a:schemeClr val="tx1"/>
                </a:solidFill>
              </a:rPr>
              <a:t>Problem statement</a:t>
            </a:r>
          </a:p>
          <a:p>
            <a:r>
              <a:rPr lang="en-US" b="1" dirty="0">
                <a:solidFill>
                  <a:schemeClr val="tx1"/>
                </a:solidFill>
              </a:rPr>
              <a:t>Abstract </a:t>
            </a:r>
          </a:p>
          <a:p>
            <a:r>
              <a:rPr lang="en-US" b="1" dirty="0">
                <a:solidFill>
                  <a:schemeClr val="tx1"/>
                </a:solidFill>
              </a:rPr>
              <a:t>Introduction </a:t>
            </a:r>
          </a:p>
          <a:p>
            <a:r>
              <a:rPr lang="en-US" b="1" dirty="0">
                <a:solidFill>
                  <a:schemeClr val="tx1"/>
                </a:solidFill>
              </a:rPr>
              <a:t>Diagram </a:t>
            </a:r>
          </a:p>
          <a:p>
            <a:r>
              <a:rPr lang="en-US" b="1" dirty="0">
                <a:solidFill>
                  <a:schemeClr val="tx1"/>
                </a:solidFill>
              </a:rPr>
              <a:t>Future scope </a:t>
            </a:r>
          </a:p>
          <a:p>
            <a:r>
              <a:rPr lang="en-US" b="1" dirty="0">
                <a:solidFill>
                  <a:schemeClr val="tx1"/>
                </a:solidFill>
              </a:rPr>
              <a:t>Conclusion</a:t>
            </a:r>
          </a:p>
          <a:p>
            <a:pPr marL="0"/>
            <a:endParaRPr lang="en-US" dirty="0">
              <a:solidFill>
                <a:schemeClr val="tx1"/>
              </a:solidFill>
            </a:endParaRPr>
          </a:p>
        </p:txBody>
      </p:sp>
      <p:sp>
        <p:nvSpPr>
          <p:cNvPr id="138"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722098795"/>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 name="Rectangle 65">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7" name="Picture 67">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8" name="Straight Connector 69">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71">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7" name="Picture 6" descr="Background pattern&#10;&#10;Description automatically generated with low confidence">
            <a:extLst>
              <a:ext uri="{FF2B5EF4-FFF2-40B4-BE49-F238E27FC236}">
                <a16:creationId xmlns:a16="http://schemas.microsoft.com/office/drawing/2014/main" id="{44F70FD3-7791-4E30-A6A4-F1F26D6B48C7}"/>
              </a:ext>
            </a:extLst>
          </p:cNvPr>
          <p:cNvPicPr>
            <a:picLocks noChangeAspect="1"/>
          </p:cNvPicPr>
          <p:nvPr/>
        </p:nvPicPr>
        <p:blipFill rotWithShape="1">
          <a:blip r:embed="rId3">
            <a:alphaModFix amt="50000"/>
            <a:extLst>
              <a:ext uri="{837473B0-CC2E-450A-ABE3-18F120FF3D39}">
                <a1611:picAttrSrcUrl xmlns:a1611="http://schemas.microsoft.com/office/drawing/2016/11/main" r:id="rId4"/>
              </a:ext>
            </a:extLst>
          </a:blip>
          <a:srcRect r="9090" b="23101"/>
          <a:stretch/>
        </p:blipFill>
        <p:spPr>
          <a:xfrm>
            <a:off x="305" y="0"/>
            <a:ext cx="12191695" cy="7335067"/>
          </a:xfrm>
          <a:prstGeom prst="rect">
            <a:avLst/>
          </a:prstGeom>
        </p:spPr>
      </p:pic>
      <p:sp>
        <p:nvSpPr>
          <p:cNvPr id="74" name="Rectangle 73">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A7B68A6-FA9D-4E8D-A036-E53B1BA27224}"/>
              </a:ext>
            </a:extLst>
          </p:cNvPr>
          <p:cNvSpPr>
            <a:spLocks noGrp="1"/>
          </p:cNvSpPr>
          <p:nvPr>
            <p:ph type="title"/>
          </p:nvPr>
        </p:nvSpPr>
        <p:spPr>
          <a:xfrm>
            <a:off x="1304017" y="804520"/>
            <a:ext cx="6815731" cy="1049235"/>
          </a:xfrm>
        </p:spPr>
        <p:txBody>
          <a:bodyPr vert="horz" lIns="91440" tIns="45720" rIns="91440" bIns="45720" rtlCol="0" anchor="t">
            <a:normAutofit/>
          </a:bodyPr>
          <a:lstStyle/>
          <a:p>
            <a:r>
              <a:rPr lang="en-US" sz="4400" b="1">
                <a:solidFill>
                  <a:schemeClr val="accent3">
                    <a:lumMod val="40000"/>
                    <a:lumOff val="60000"/>
                  </a:schemeClr>
                </a:solidFill>
                <a:latin typeface="Maiandra GD" panose="020E0502030308020204" pitchFamily="34" charset="0"/>
              </a:rPr>
              <a:t>Problem statement </a:t>
            </a:r>
            <a:endParaRPr lang="en-US" sz="4400" b="1" dirty="0">
              <a:solidFill>
                <a:schemeClr val="accent3">
                  <a:lumMod val="40000"/>
                  <a:lumOff val="60000"/>
                </a:schemeClr>
              </a:solidFill>
              <a:latin typeface="Maiandra GD" panose="020E0502030308020204" pitchFamily="34" charset="0"/>
            </a:endParaRPr>
          </a:p>
        </p:txBody>
      </p:sp>
      <p:cxnSp>
        <p:nvCxnSpPr>
          <p:cNvPr id="76" name="Straight Connector 75">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C27663"/>
            </a:solidFill>
          </a:ln>
        </p:spPr>
        <p:style>
          <a:lnRef idx="3">
            <a:schemeClr val="accent1"/>
          </a:lnRef>
          <a:fillRef idx="0">
            <a:schemeClr val="accent1"/>
          </a:fillRef>
          <a:effectRef idx="2">
            <a:schemeClr val="accent1"/>
          </a:effectRef>
          <a:fontRef idx="minor">
            <a:schemeClr val="tx1"/>
          </a:fontRef>
        </p:style>
      </p:cxnSp>
      <p:sp>
        <p:nvSpPr>
          <p:cNvPr id="100" name="Text Placeholder 4">
            <a:extLst>
              <a:ext uri="{FF2B5EF4-FFF2-40B4-BE49-F238E27FC236}">
                <a16:creationId xmlns:a16="http://schemas.microsoft.com/office/drawing/2014/main" id="{AC6B4E46-2C07-4E3E-8B44-28B9785C4635}"/>
              </a:ext>
            </a:extLst>
          </p:cNvPr>
          <p:cNvSpPr>
            <a:spLocks noGrp="1"/>
          </p:cNvSpPr>
          <p:nvPr>
            <p:ph type="body" sz="quarter" idx="14"/>
          </p:nvPr>
        </p:nvSpPr>
        <p:spPr>
          <a:xfrm>
            <a:off x="76336" y="1875466"/>
            <a:ext cx="7527100" cy="4501862"/>
          </a:xfrm>
        </p:spPr>
        <p:txBody>
          <a:bodyPr vert="horz" lIns="91440" tIns="45720" rIns="91440" bIns="45720" rtlCol="0" anchor="t">
            <a:normAutofit/>
          </a:bodyPr>
          <a:lstStyle/>
          <a:p>
            <a:pPr algn="l">
              <a:lnSpc>
                <a:spcPct val="110000"/>
              </a:lnSpc>
              <a:buClr>
                <a:srgbClr val="C27663"/>
              </a:buClr>
            </a:pPr>
            <a:r>
              <a:rPr lang="en-US" sz="1600" dirty="0">
                <a:solidFill>
                  <a:srgbClr val="FFFFFE"/>
                </a:solidFill>
              </a:rPr>
              <a:t>Like the proverbial saying goes, </a:t>
            </a:r>
            <a:r>
              <a:rPr lang="en-US" sz="1600" b="1" i="1" dirty="0">
                <a:solidFill>
                  <a:srgbClr val="FFC000"/>
                </a:solidFill>
              </a:rPr>
              <a:t>Givers never Lack</a:t>
            </a:r>
            <a:r>
              <a:rPr lang="en-US" sz="1600" dirty="0">
                <a:solidFill>
                  <a:srgbClr val="FFFFFE"/>
                </a:solidFill>
              </a:rPr>
              <a:t>. Everyone wants to succeed in life, most individuals who wish to know more about the charity giving services or industry and benefits have to visit one of the charities organizations nearest to them or call on personal cell phone to donate funds or other items. </a:t>
            </a:r>
          </a:p>
          <a:p>
            <a:pPr algn="l">
              <a:lnSpc>
                <a:spcPct val="110000"/>
              </a:lnSpc>
              <a:buClr>
                <a:srgbClr val="C27663"/>
              </a:buClr>
            </a:pPr>
            <a:r>
              <a:rPr lang="en-US" sz="1600" dirty="0">
                <a:solidFill>
                  <a:srgbClr val="FFFFFE"/>
                </a:solidFill>
              </a:rPr>
              <a:t>The main problems faced by charity organizations as identified are as follows: </a:t>
            </a:r>
          </a:p>
          <a:p>
            <a:pPr marL="400050" indent="-285750" algn="l">
              <a:lnSpc>
                <a:spcPct val="110000"/>
              </a:lnSpc>
              <a:buClr>
                <a:srgbClr val="C27663"/>
              </a:buClr>
              <a:buFont typeface="Wingdings" panose="05000000000000000000" pitchFamily="2" charset="2"/>
              <a:buChar char="q"/>
            </a:pPr>
            <a:r>
              <a:rPr lang="en-US" sz="1600" dirty="0">
                <a:solidFill>
                  <a:srgbClr val="FFFFFE"/>
                </a:solidFill>
              </a:rPr>
              <a:t>Donors manually book appointments, and the owners of these firms write down same appointments in diary and forget most of them due to the high number of donors. </a:t>
            </a:r>
          </a:p>
          <a:p>
            <a:pPr marL="400050" indent="-285750" algn="l">
              <a:lnSpc>
                <a:spcPct val="110000"/>
              </a:lnSpc>
              <a:buClr>
                <a:srgbClr val="C27663"/>
              </a:buClr>
              <a:buFont typeface="Wingdings" panose="05000000000000000000" pitchFamily="2" charset="2"/>
              <a:buChar char="q"/>
            </a:pPr>
            <a:r>
              <a:rPr lang="en-US" sz="1600" dirty="0">
                <a:solidFill>
                  <a:srgbClr val="FFFFFE"/>
                </a:solidFill>
              </a:rPr>
              <a:t>Overwhelming calls from donors who only wish to know more about the services and not necessarily donate items.</a:t>
            </a:r>
          </a:p>
          <a:p>
            <a:pPr marL="400050" indent="-285750" algn="l">
              <a:lnSpc>
                <a:spcPct val="110000"/>
              </a:lnSpc>
              <a:buClr>
                <a:srgbClr val="C27663"/>
              </a:buClr>
              <a:buFont typeface="Wingdings" panose="05000000000000000000" pitchFamily="2" charset="2"/>
              <a:buChar char="q"/>
            </a:pPr>
            <a:r>
              <a:rPr lang="en-US" sz="1600" dirty="0">
                <a:solidFill>
                  <a:srgbClr val="FFFFFE"/>
                </a:solidFill>
              </a:rPr>
              <a:t>Although, most of these charity organizations have attracted a good number of donors and NGOs, they are yet to achieve the desired number of individuals/donors as originally planned. </a:t>
            </a:r>
          </a:p>
        </p:txBody>
      </p:sp>
    </p:spTree>
    <p:extLst>
      <p:ext uri="{BB962C8B-B14F-4D97-AF65-F5344CB8AC3E}">
        <p14:creationId xmlns:p14="http://schemas.microsoft.com/office/powerpoint/2010/main" val="365109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9" name="Picture 108">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11" name="Straight Connector 110">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2" name="Picture Placeholder 11">
            <a:extLst>
              <a:ext uri="{FF2B5EF4-FFF2-40B4-BE49-F238E27FC236}">
                <a16:creationId xmlns:a16="http://schemas.microsoft.com/office/drawing/2014/main" id="{5A896939-8BBC-4997-A909-02BE1F477839}"/>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3">
            <a:alphaModFix amt="70000"/>
            <a:extLst>
              <a:ext uri="{837473B0-CC2E-450A-ABE3-18F120FF3D39}">
                <a1611:picAttrSrcUrl xmlns:a1611="http://schemas.microsoft.com/office/drawing/2016/11/main" r:id="rId4"/>
              </a:ext>
            </a:extLst>
          </a:blip>
          <a:srcRect l="9091" t="1710" b="27998"/>
          <a:stretch/>
        </p:blipFill>
        <p:spPr>
          <a:xfrm>
            <a:off x="305" y="94268"/>
            <a:ext cx="12191695" cy="7028443"/>
          </a:xfrm>
          <a:prstGeom prst="rect">
            <a:avLst/>
          </a:prstGeom>
        </p:spPr>
      </p:pic>
      <p:sp>
        <p:nvSpPr>
          <p:cNvPr id="115" name="Rectangle 114">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154554" y="821000"/>
            <a:ext cx="6815731" cy="1049235"/>
          </a:xfrm>
          <a:noFill/>
        </p:spPr>
        <p:txBody>
          <a:bodyPr vert="horz" lIns="91440" tIns="45720" rIns="91440" bIns="45720" rtlCol="0" anchor="t">
            <a:normAutofit/>
          </a:bodyPr>
          <a:lstStyle/>
          <a:p>
            <a:pPr algn="ctr"/>
            <a:r>
              <a:rPr lang="en-US" sz="5400" dirty="0">
                <a:solidFill>
                  <a:schemeClr val="accent3">
                    <a:lumMod val="40000"/>
                    <a:lumOff val="60000"/>
                  </a:schemeClr>
                </a:solidFill>
                <a:latin typeface="Maiandra GD" panose="020E0502030308020204" pitchFamily="34" charset="0"/>
              </a:rPr>
              <a:t>ABSTRACT</a:t>
            </a:r>
          </a:p>
        </p:txBody>
      </p:sp>
      <p:cxnSp>
        <p:nvCxnSpPr>
          <p:cNvPr id="117" name="Straight Connector 116">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F6A626"/>
            </a:solidFill>
          </a:ln>
        </p:spPr>
        <p:style>
          <a:lnRef idx="3">
            <a:schemeClr val="accent1"/>
          </a:lnRef>
          <a:fillRef idx="0">
            <a:schemeClr val="accent1"/>
          </a:fillRef>
          <a:effectRef idx="2">
            <a:schemeClr val="accent1"/>
          </a:effectRef>
          <a:fontRef idx="minor">
            <a:schemeClr val="tx1"/>
          </a:fontRef>
        </p:style>
      </p:cxnSp>
      <p:sp>
        <p:nvSpPr>
          <p:cNvPr id="15" name="Content Placeholder 14">
            <a:extLst>
              <a:ext uri="{FF2B5EF4-FFF2-40B4-BE49-F238E27FC236}">
                <a16:creationId xmlns:a16="http://schemas.microsoft.com/office/drawing/2014/main" id="{372CFCDC-2C58-46A0-A2EB-BC4ACAD24020}"/>
              </a:ext>
            </a:extLst>
          </p:cNvPr>
          <p:cNvSpPr>
            <a:spLocks noGrp="1"/>
          </p:cNvSpPr>
          <p:nvPr>
            <p:ph sz="half" idx="1"/>
          </p:nvPr>
        </p:nvSpPr>
        <p:spPr>
          <a:xfrm>
            <a:off x="4063421" y="2015733"/>
            <a:ext cx="6815731" cy="4021267"/>
          </a:xfrm>
        </p:spPr>
        <p:txBody>
          <a:bodyPr vert="horz" lIns="91440" tIns="45720" rIns="91440" bIns="45720" rtlCol="0" anchor="t">
            <a:normAutofit fontScale="92500" lnSpcReduction="20000"/>
          </a:bodyPr>
          <a:lstStyle/>
          <a:p>
            <a:pPr marL="0" indent="0">
              <a:lnSpc>
                <a:spcPct val="110000"/>
              </a:lnSpc>
              <a:buClr>
                <a:srgbClr val="F6A626"/>
              </a:buClr>
              <a:buNone/>
            </a:pPr>
            <a:r>
              <a:rPr lang="en-US" sz="2400" dirty="0">
                <a:solidFill>
                  <a:srgbClr val="FFFFFE"/>
                </a:solidFill>
              </a:rPr>
              <a:t>The objectives are creating login and register page, donating to different element/categories, sending them confirmation once the donation form is filled with all the required details, and even letting them go through the funding and other donation system. The project’s design will then be constructed to visualize the attainment of these aims using Unified Modeling Language diagrams, Entity Relationship diagram, as well as Data Flow Diagram. In the implementation part of this project, the methodology was used for the development of this project. Also, visual studio Professional 2015 and IntelliJ Idea was used as an Integrated Development Environment (IDE), developed using Java programming language. </a:t>
            </a:r>
          </a:p>
        </p:txBody>
      </p:sp>
    </p:spTree>
    <p:extLst>
      <p:ext uri="{BB962C8B-B14F-4D97-AF65-F5344CB8AC3E}">
        <p14:creationId xmlns:p14="http://schemas.microsoft.com/office/powerpoint/2010/main" val="1329746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8" name="Picture 47">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0" name="Straight Connector 49">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4" name="Rectangle 53">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children posing for a photo&#10;&#10;Description automatically generated with medium confidence">
            <a:extLst>
              <a:ext uri="{FF2B5EF4-FFF2-40B4-BE49-F238E27FC236}">
                <a16:creationId xmlns:a16="http://schemas.microsoft.com/office/drawing/2014/main" id="{2B8FB299-9ADF-4983-B172-BD844921FA4F}"/>
              </a:ext>
            </a:extLst>
          </p:cNvPr>
          <p:cNvPicPr>
            <a:picLocks noChangeAspect="1"/>
          </p:cNvPicPr>
          <p:nvPr/>
        </p:nvPicPr>
        <p:blipFill rotWithShape="1">
          <a:blip r:embed="rId3">
            <a:alphaModFix amt="50000"/>
            <a:extLst>
              <a:ext uri="{837473B0-CC2E-450A-ABE3-18F120FF3D39}">
                <a1611:picAttrSrcUrl xmlns:a1611="http://schemas.microsoft.com/office/drawing/2016/11/main" r:id="rId4"/>
              </a:ext>
            </a:extLst>
          </a:blip>
          <a:srcRect r="447"/>
          <a:stretch/>
        </p:blipFill>
        <p:spPr>
          <a:xfrm>
            <a:off x="305" y="10"/>
            <a:ext cx="12191695" cy="6857990"/>
          </a:xfrm>
          <a:prstGeom prst="rect">
            <a:avLst/>
          </a:prstGeom>
        </p:spPr>
      </p:pic>
      <p:sp>
        <p:nvSpPr>
          <p:cNvPr id="56"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60" name="Rectangle 5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Title 3">
            <a:extLst>
              <a:ext uri="{FF2B5EF4-FFF2-40B4-BE49-F238E27FC236}">
                <a16:creationId xmlns:a16="http://schemas.microsoft.com/office/drawing/2014/main" id="{4B7A0F1D-597B-47DD-95C1-FCB6B8F07336}"/>
              </a:ext>
            </a:extLst>
          </p:cNvPr>
          <p:cNvSpPr>
            <a:spLocks noGrp="1"/>
          </p:cNvSpPr>
          <p:nvPr>
            <p:ph type="title"/>
          </p:nvPr>
        </p:nvSpPr>
        <p:spPr>
          <a:xfrm>
            <a:off x="0" y="1193800"/>
            <a:ext cx="4533088" cy="4699000"/>
          </a:xfrm>
        </p:spPr>
        <p:txBody>
          <a:bodyPr vert="horz" lIns="91440" tIns="45720" rIns="91440" bIns="45720" rtlCol="0" anchor="ctr">
            <a:normAutofit/>
          </a:bodyPr>
          <a:lstStyle/>
          <a:p>
            <a:pPr algn="ctr"/>
            <a:r>
              <a:rPr lang="en-US" sz="4000" b="1" dirty="0">
                <a:solidFill>
                  <a:schemeClr val="accent3">
                    <a:lumMod val="40000"/>
                    <a:lumOff val="60000"/>
                  </a:schemeClr>
                </a:solidFill>
                <a:latin typeface="Maiandra GD" panose="020E0502030308020204" pitchFamily="34" charset="0"/>
              </a:rPr>
              <a:t>Introduction</a:t>
            </a:r>
          </a:p>
        </p:txBody>
      </p:sp>
      <p:cxnSp>
        <p:nvCxnSpPr>
          <p:cNvPr id="62" name="Straight Connector 61">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41" name="Text Placeholder 4">
            <a:extLst>
              <a:ext uri="{FF2B5EF4-FFF2-40B4-BE49-F238E27FC236}">
                <a16:creationId xmlns:a16="http://schemas.microsoft.com/office/drawing/2014/main" id="{65E8A4F9-D516-4932-8D8B-D3DECF94B1ED}"/>
              </a:ext>
            </a:extLst>
          </p:cNvPr>
          <p:cNvSpPr>
            <a:spLocks noGrp="1"/>
          </p:cNvSpPr>
          <p:nvPr>
            <p:ph type="body" sz="quarter" idx="14"/>
          </p:nvPr>
        </p:nvSpPr>
        <p:spPr>
          <a:xfrm>
            <a:off x="4775505" y="-99391"/>
            <a:ext cx="7416187" cy="6858000"/>
          </a:xfrm>
        </p:spPr>
        <p:txBody>
          <a:bodyPr vert="horz" lIns="91440" tIns="45720" rIns="91440" bIns="45720" rtlCol="0" anchor="ctr">
            <a:normAutofit/>
          </a:bodyPr>
          <a:lstStyle/>
          <a:p>
            <a:pPr algn="l">
              <a:lnSpc>
                <a:spcPct val="110000"/>
              </a:lnSpc>
            </a:pPr>
            <a:r>
              <a:rPr lang="en-US" sz="2000" dirty="0"/>
              <a:t>The main aims and objectives of this project is to design a web-based app that helps the Donors and The NGO’s Ease their work. </a:t>
            </a:r>
          </a:p>
          <a:p>
            <a:pPr algn="l">
              <a:lnSpc>
                <a:spcPct val="110000"/>
              </a:lnSpc>
            </a:pPr>
            <a:r>
              <a:rPr lang="en-US" sz="2000" dirty="0"/>
              <a:t>Therefore, we propose to build a charity management system for the distribution of donations between charities, giving people the ability to notify about the surplus, and to inform about the poor who need help. </a:t>
            </a:r>
          </a:p>
          <a:p>
            <a:pPr marL="285750" indent="-285750" algn="l">
              <a:lnSpc>
                <a:spcPct val="110000"/>
              </a:lnSpc>
              <a:buFont typeface="Wingdings" panose="05000000000000000000" pitchFamily="2" charset="2"/>
              <a:buChar char="q"/>
            </a:pPr>
            <a:r>
              <a:rPr lang="en-US" sz="2000" dirty="0"/>
              <a:t>Development of income resources (donation). </a:t>
            </a:r>
          </a:p>
          <a:p>
            <a:pPr marL="285750" indent="-285750" algn="l">
              <a:lnSpc>
                <a:spcPct val="110000"/>
              </a:lnSpc>
              <a:buFont typeface="Wingdings" panose="05000000000000000000" pitchFamily="2" charset="2"/>
              <a:buChar char="q"/>
            </a:pPr>
            <a:r>
              <a:rPr lang="en-US" sz="2000" dirty="0"/>
              <a:t>Management and distribution of contributions to all the needy and low-income families. </a:t>
            </a:r>
          </a:p>
          <a:p>
            <a:pPr marL="285750" indent="-285750" algn="l">
              <a:lnSpc>
                <a:spcPct val="110000"/>
              </a:lnSpc>
              <a:buFont typeface="Wingdings" panose="05000000000000000000" pitchFamily="2" charset="2"/>
              <a:buChar char="q"/>
            </a:pPr>
            <a:r>
              <a:rPr lang="en-US" sz="2000" dirty="0"/>
              <a:t>Optimum provision and utilization of operational, physical, and human resources. </a:t>
            </a:r>
          </a:p>
          <a:p>
            <a:pPr marL="285750" indent="-285750" algn="l">
              <a:lnSpc>
                <a:spcPct val="110000"/>
              </a:lnSpc>
              <a:buFont typeface="Wingdings" panose="05000000000000000000" pitchFamily="2" charset="2"/>
              <a:buChar char="q"/>
            </a:pPr>
            <a:r>
              <a:rPr lang="en-US" sz="2000" dirty="0"/>
              <a:t>Organization and maintenance of facilities and family’s data to allow the ease of their access. </a:t>
            </a:r>
          </a:p>
          <a:p>
            <a:pPr marL="285750" indent="-285750" algn="l">
              <a:lnSpc>
                <a:spcPct val="110000"/>
              </a:lnSpc>
              <a:buFont typeface="Wingdings" panose="05000000000000000000" pitchFamily="2" charset="2"/>
              <a:buChar char="q"/>
            </a:pPr>
            <a:r>
              <a:rPr lang="en-US" sz="2000" dirty="0"/>
              <a:t>Speeding up the practical procedures. </a:t>
            </a:r>
          </a:p>
          <a:p>
            <a:pPr marL="285750" indent="-285750" algn="l">
              <a:lnSpc>
                <a:spcPct val="110000"/>
              </a:lnSpc>
              <a:buFont typeface="Wingdings" panose="05000000000000000000" pitchFamily="2" charset="2"/>
              <a:buChar char="q"/>
            </a:pPr>
            <a:r>
              <a:rPr lang="en-US" sz="2000" dirty="0"/>
              <a:t>Helping decision Makers in their strategic action plans</a:t>
            </a:r>
          </a:p>
        </p:txBody>
      </p:sp>
      <p:sp>
        <p:nvSpPr>
          <p:cNvPr id="64"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06335369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atMod val="80000"/>
                <a:lumMod val="106000"/>
              </a:schemeClr>
            </a:gs>
            <a:gs pos="100000">
              <a:schemeClr val="bg1">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FCD5F-BEBB-4CB4-AED5-427423D16600}"/>
              </a:ext>
            </a:extLst>
          </p:cNvPr>
          <p:cNvSpPr>
            <a:spLocks noGrp="1"/>
          </p:cNvSpPr>
          <p:nvPr>
            <p:ph type="title"/>
          </p:nvPr>
        </p:nvSpPr>
        <p:spPr>
          <a:xfrm>
            <a:off x="1451579" y="804519"/>
            <a:ext cx="9603275" cy="1049235"/>
          </a:xfrm>
        </p:spPr>
        <p:txBody>
          <a:bodyPr>
            <a:normAutofit/>
          </a:bodyPr>
          <a:lstStyle/>
          <a:p>
            <a:pPr algn="ctr"/>
            <a:r>
              <a:rPr lang="en-IN" sz="5400" b="1" dirty="0">
                <a:solidFill>
                  <a:schemeClr val="accent3">
                    <a:lumMod val="40000"/>
                    <a:lumOff val="60000"/>
                  </a:schemeClr>
                </a:solidFill>
                <a:latin typeface="Maiandra GD" panose="020E0502030308020204" pitchFamily="34" charset="0"/>
              </a:rPr>
              <a:t>DIAGRAM</a:t>
            </a:r>
          </a:p>
        </p:txBody>
      </p:sp>
      <p:pic>
        <p:nvPicPr>
          <p:cNvPr id="6" name="Content Placeholder 5" descr="Diagram, treemap chart&#10;&#10;Description automatically generated">
            <a:extLst>
              <a:ext uri="{FF2B5EF4-FFF2-40B4-BE49-F238E27FC236}">
                <a16:creationId xmlns:a16="http://schemas.microsoft.com/office/drawing/2014/main" id="{4E85428A-1837-4804-900B-B66224B6A0F0}"/>
              </a:ext>
            </a:extLst>
          </p:cNvPr>
          <p:cNvPicPr>
            <a:picLocks noGrp="1" noChangeAspect="1"/>
          </p:cNvPicPr>
          <p:nvPr>
            <p:ph idx="1"/>
          </p:nvPr>
        </p:nvPicPr>
        <p:blipFill>
          <a:blip r:embed="rId2"/>
          <a:stretch>
            <a:fillRect/>
          </a:stretch>
        </p:blipFill>
        <p:spPr>
          <a:xfrm>
            <a:off x="1451579" y="1853754"/>
            <a:ext cx="9911746" cy="5032780"/>
          </a:xfrm>
        </p:spPr>
      </p:pic>
    </p:spTree>
    <p:extLst>
      <p:ext uri="{BB962C8B-B14F-4D97-AF65-F5344CB8AC3E}">
        <p14:creationId xmlns:p14="http://schemas.microsoft.com/office/powerpoint/2010/main" val="54613869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6" name="Rectangle 75">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7" name="Picture 77">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8" name="Straight Connector 79">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81">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6" name="Picture 5" descr="Graphical user interface&#10;&#10;Description automatically generated with medium confidence">
            <a:extLst>
              <a:ext uri="{FF2B5EF4-FFF2-40B4-BE49-F238E27FC236}">
                <a16:creationId xmlns:a16="http://schemas.microsoft.com/office/drawing/2014/main" id="{D80EC73E-80E6-47A1-B48C-D8A4DA940C5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6074" t="23390" r="3017"/>
          <a:stretch/>
        </p:blipFill>
        <p:spPr>
          <a:xfrm>
            <a:off x="2" y="10"/>
            <a:ext cx="12191695" cy="6857990"/>
          </a:xfrm>
          <a:prstGeom prst="rect">
            <a:avLst/>
          </a:prstGeom>
        </p:spPr>
      </p:pic>
      <p:sp>
        <p:nvSpPr>
          <p:cNvPr id="100" name="Rectangle 83">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B7A0F1D-597B-47DD-95C1-FCB6B8F07336}"/>
              </a:ext>
            </a:extLst>
          </p:cNvPr>
          <p:cNvSpPr>
            <a:spLocks noGrp="1"/>
          </p:cNvSpPr>
          <p:nvPr>
            <p:ph type="title"/>
          </p:nvPr>
        </p:nvSpPr>
        <p:spPr>
          <a:xfrm>
            <a:off x="4063421" y="804520"/>
            <a:ext cx="6815731" cy="1049235"/>
          </a:xfrm>
        </p:spPr>
        <p:txBody>
          <a:bodyPr vert="horz" lIns="91440" tIns="45720" rIns="91440" bIns="45720" rtlCol="0" anchor="t">
            <a:normAutofit/>
          </a:bodyPr>
          <a:lstStyle/>
          <a:p>
            <a:pPr algn="ctr"/>
            <a:r>
              <a:rPr lang="en-US" sz="5400" b="1" dirty="0">
                <a:solidFill>
                  <a:schemeClr val="accent3">
                    <a:lumMod val="40000"/>
                    <a:lumOff val="60000"/>
                  </a:schemeClr>
                </a:solidFill>
                <a:latin typeface="Maiandra GD" panose="020E0502030308020204" pitchFamily="34" charset="0"/>
              </a:rPr>
              <a:t>Future SCOPE</a:t>
            </a:r>
          </a:p>
        </p:txBody>
      </p:sp>
      <p:cxnSp>
        <p:nvCxnSpPr>
          <p:cNvPr id="101" name="Straight Connector 85">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CFAB81"/>
            </a:solidFill>
          </a:ln>
        </p:spPr>
        <p:style>
          <a:lnRef idx="3">
            <a:schemeClr val="accent1"/>
          </a:lnRef>
          <a:fillRef idx="0">
            <a:schemeClr val="accent1"/>
          </a:fillRef>
          <a:effectRef idx="2">
            <a:schemeClr val="accent1"/>
          </a:effectRef>
          <a:fontRef idx="minor">
            <a:schemeClr val="tx1"/>
          </a:fontRef>
        </p:style>
      </p:cxnSp>
      <p:sp>
        <p:nvSpPr>
          <p:cNvPr id="41" name="Text Placeholder 4">
            <a:extLst>
              <a:ext uri="{FF2B5EF4-FFF2-40B4-BE49-F238E27FC236}">
                <a16:creationId xmlns:a16="http://schemas.microsoft.com/office/drawing/2014/main" id="{65E8A4F9-D516-4932-8D8B-D3DECF94B1ED}"/>
              </a:ext>
            </a:extLst>
          </p:cNvPr>
          <p:cNvSpPr>
            <a:spLocks noGrp="1"/>
          </p:cNvSpPr>
          <p:nvPr>
            <p:ph type="body" sz="quarter" idx="14"/>
          </p:nvPr>
        </p:nvSpPr>
        <p:spPr>
          <a:xfrm>
            <a:off x="4063421" y="2015733"/>
            <a:ext cx="6815731" cy="4021267"/>
          </a:xfrm>
        </p:spPr>
        <p:txBody>
          <a:bodyPr vert="horz" lIns="91440" tIns="45720" rIns="91440" bIns="45720" rtlCol="0" anchor="t">
            <a:normAutofit fontScale="92500"/>
          </a:bodyPr>
          <a:lstStyle/>
          <a:p>
            <a:pPr algn="l">
              <a:lnSpc>
                <a:spcPct val="110000"/>
              </a:lnSpc>
              <a:buClr>
                <a:srgbClr val="CFAB81"/>
              </a:buClr>
            </a:pPr>
            <a:r>
              <a:rPr lang="en-US" sz="2400" dirty="0">
                <a:solidFill>
                  <a:srgbClr val="FFFFFE"/>
                </a:solidFill>
              </a:rPr>
              <a:t>The following features listed below will be added to the application as enhancements in the future: </a:t>
            </a:r>
          </a:p>
          <a:p>
            <a:pPr marL="457200" indent="-342900" algn="l">
              <a:lnSpc>
                <a:spcPct val="110000"/>
              </a:lnSpc>
              <a:buClr>
                <a:srgbClr val="CFAB81"/>
              </a:buClr>
              <a:buFont typeface="Wingdings" panose="05000000000000000000" pitchFamily="2" charset="2"/>
              <a:buChar char="q"/>
            </a:pPr>
            <a:r>
              <a:rPr lang="en-US" sz="2400" dirty="0">
                <a:solidFill>
                  <a:srgbClr val="FFFFFE"/>
                </a:solidFill>
              </a:rPr>
              <a:t>The use of google maps to pinpoint the user’s location instead of asking the user to enter their location. </a:t>
            </a:r>
          </a:p>
          <a:p>
            <a:pPr marL="457200" indent="-342900" algn="l">
              <a:lnSpc>
                <a:spcPct val="110000"/>
              </a:lnSpc>
              <a:buClr>
                <a:srgbClr val="CFAB81"/>
              </a:buClr>
              <a:buFont typeface="Wingdings" panose="05000000000000000000" pitchFamily="2" charset="2"/>
              <a:buChar char="q"/>
            </a:pPr>
            <a:r>
              <a:rPr lang="en-US" sz="2400" dirty="0">
                <a:solidFill>
                  <a:srgbClr val="FFFFFE"/>
                </a:solidFill>
              </a:rPr>
              <a:t>The donor will be able to donate Funds using secure payment gateways</a:t>
            </a:r>
          </a:p>
          <a:p>
            <a:pPr marL="457200" indent="-342900" algn="l">
              <a:lnSpc>
                <a:spcPct val="110000"/>
              </a:lnSpc>
              <a:buClr>
                <a:srgbClr val="CFAB81"/>
              </a:buClr>
              <a:buFont typeface="Wingdings" panose="05000000000000000000" pitchFamily="2" charset="2"/>
              <a:buChar char="q"/>
            </a:pPr>
            <a:r>
              <a:rPr lang="en-US" sz="2400" dirty="0">
                <a:solidFill>
                  <a:srgbClr val="FFFFFE"/>
                </a:solidFill>
              </a:rPr>
              <a:t>Deploying the database to Azure MySQL service. </a:t>
            </a:r>
          </a:p>
          <a:p>
            <a:pPr marL="457200" indent="-342900" algn="l">
              <a:lnSpc>
                <a:spcPct val="110000"/>
              </a:lnSpc>
              <a:buClr>
                <a:srgbClr val="CFAB81"/>
              </a:buClr>
              <a:buFont typeface="Wingdings" panose="05000000000000000000" pitchFamily="2" charset="2"/>
              <a:buChar char="q"/>
            </a:pPr>
            <a:r>
              <a:rPr lang="en-US" sz="2400" dirty="0">
                <a:solidFill>
                  <a:srgbClr val="FFFFFE"/>
                </a:solidFill>
              </a:rPr>
              <a:t>The application will be able to have a virtual 24/7 chat service</a:t>
            </a:r>
          </a:p>
        </p:txBody>
      </p:sp>
    </p:spTree>
    <p:extLst>
      <p:ext uri="{BB962C8B-B14F-4D97-AF65-F5344CB8AC3E}">
        <p14:creationId xmlns:p14="http://schemas.microsoft.com/office/powerpoint/2010/main" val="1858596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48" name="Picture 47">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50" name="Straight Connector 49">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9D4B225-18E9-4C5B-94D8-2ABE6D161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54" name="Rectangle 53">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raising his hand&#10;&#10;Description automatically generated with low confidence">
            <a:extLst>
              <a:ext uri="{FF2B5EF4-FFF2-40B4-BE49-F238E27FC236}">
                <a16:creationId xmlns:a16="http://schemas.microsoft.com/office/drawing/2014/main" id="{D80EC73E-80E6-47A1-B48C-D8A4DA940C5F}"/>
              </a:ext>
            </a:extLst>
          </p:cNvPr>
          <p:cNvPicPr>
            <a:picLocks noChangeAspect="1"/>
          </p:cNvPicPr>
          <p:nvPr/>
        </p:nvPicPr>
        <p:blipFill rotWithShape="1">
          <a:blip r:embed="rId3">
            <a:alphaModFix amt="70000"/>
            <a:extLst>
              <a:ext uri="{837473B0-CC2E-450A-ABE3-18F120FF3D39}">
                <a1611:picAttrSrcUrl xmlns:a1611="http://schemas.microsoft.com/office/drawing/2016/11/main" r:id="rId4"/>
              </a:ext>
            </a:extLst>
          </a:blip>
          <a:srcRect t="3511" r="-1" b="3511"/>
          <a:stretch/>
        </p:blipFill>
        <p:spPr>
          <a:xfrm>
            <a:off x="2" y="10"/>
            <a:ext cx="12191695" cy="6857990"/>
          </a:xfrm>
          <a:prstGeom prst="rect">
            <a:avLst/>
          </a:prstGeom>
        </p:spPr>
      </p:pic>
      <p:sp>
        <p:nvSpPr>
          <p:cNvPr id="56"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58"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60" name="Rectangle 59">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Title 3">
            <a:extLst>
              <a:ext uri="{FF2B5EF4-FFF2-40B4-BE49-F238E27FC236}">
                <a16:creationId xmlns:a16="http://schemas.microsoft.com/office/drawing/2014/main" id="{4B7A0F1D-597B-47DD-95C1-FCB6B8F07336}"/>
              </a:ext>
            </a:extLst>
          </p:cNvPr>
          <p:cNvSpPr>
            <a:spLocks noGrp="1"/>
          </p:cNvSpPr>
          <p:nvPr>
            <p:ph type="title"/>
          </p:nvPr>
        </p:nvSpPr>
        <p:spPr>
          <a:xfrm>
            <a:off x="220155" y="1182370"/>
            <a:ext cx="4213989" cy="4699000"/>
          </a:xfrm>
        </p:spPr>
        <p:txBody>
          <a:bodyPr vert="horz" lIns="91440" tIns="45720" rIns="91440" bIns="45720" rtlCol="0" anchor="ctr">
            <a:normAutofit/>
          </a:bodyPr>
          <a:lstStyle/>
          <a:p>
            <a:r>
              <a:rPr lang="en-US" sz="4800" b="1" dirty="0">
                <a:solidFill>
                  <a:schemeClr val="accent3">
                    <a:lumMod val="40000"/>
                    <a:lumOff val="60000"/>
                  </a:schemeClr>
                </a:solidFill>
                <a:latin typeface="Maiandra GD" panose="020E0502030308020204" pitchFamily="34" charset="0"/>
              </a:rPr>
              <a:t>Conclusion</a:t>
            </a:r>
          </a:p>
        </p:txBody>
      </p:sp>
      <p:cxnSp>
        <p:nvCxnSpPr>
          <p:cNvPr id="62" name="Straight Connector 61">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41" name="Text Placeholder 4">
            <a:extLst>
              <a:ext uri="{FF2B5EF4-FFF2-40B4-BE49-F238E27FC236}">
                <a16:creationId xmlns:a16="http://schemas.microsoft.com/office/drawing/2014/main" id="{65E8A4F9-D516-4932-8D8B-D3DECF94B1ED}"/>
              </a:ext>
            </a:extLst>
          </p:cNvPr>
          <p:cNvSpPr>
            <a:spLocks noGrp="1"/>
          </p:cNvSpPr>
          <p:nvPr>
            <p:ph type="body" sz="quarter" idx="14"/>
          </p:nvPr>
        </p:nvSpPr>
        <p:spPr>
          <a:xfrm>
            <a:off x="4976636" y="1193800"/>
            <a:ext cx="6085091" cy="4699000"/>
          </a:xfrm>
        </p:spPr>
        <p:txBody>
          <a:bodyPr vert="horz" lIns="91440" tIns="45720" rIns="91440" bIns="45720" rtlCol="0" anchor="ctr">
            <a:normAutofit/>
          </a:bodyPr>
          <a:lstStyle/>
          <a:p>
            <a:pPr algn="l">
              <a:lnSpc>
                <a:spcPct val="110000"/>
              </a:lnSpc>
            </a:pPr>
            <a:r>
              <a:rPr lang="en-IN" sz="2400" dirty="0"/>
              <a:t>For this application to be used effectively, I would strongly recommend that training be given to the admin, so he/she becomes acquainted with using the platform. Also, training should be given to donors on how to use the web application.</a:t>
            </a:r>
          </a:p>
          <a:p>
            <a:pPr algn="l">
              <a:lnSpc>
                <a:spcPct val="110000"/>
              </a:lnSpc>
            </a:pPr>
            <a:r>
              <a:rPr lang="en-IN" sz="2400" dirty="0"/>
              <a:t>In conclusion, the quest to conquer the manual method of donating money has been turned into an online experience.</a:t>
            </a:r>
            <a:endParaRPr lang="en-US" sz="6600" dirty="0"/>
          </a:p>
        </p:txBody>
      </p:sp>
      <p:sp>
        <p:nvSpPr>
          <p:cNvPr id="64"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373161252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6" name="Picture 15">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2" name="Rectangle 21">
            <a:extLst>
              <a:ext uri="{FF2B5EF4-FFF2-40B4-BE49-F238E27FC236}">
                <a16:creationId xmlns:a16="http://schemas.microsoft.com/office/drawing/2014/main" id="{99DE9D0E-C638-4470-A425-A312F6514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A picture containing person, piece, hand, half&#10;&#10;Description automatically generated">
            <a:extLst>
              <a:ext uri="{FF2B5EF4-FFF2-40B4-BE49-F238E27FC236}">
                <a16:creationId xmlns:a16="http://schemas.microsoft.com/office/drawing/2014/main" id="{08F8768F-4770-42E7-97FF-4E29E21C7D5D}"/>
              </a:ext>
            </a:extLst>
          </p:cNvPr>
          <p:cNvPicPr>
            <a:picLocks noGrp="1" noChangeAspect="1"/>
          </p:cNvPicPr>
          <p:nvPr>
            <p:ph type="pic" sz="quarter" idx="14"/>
          </p:nvPr>
        </p:nvPicPr>
        <p:blipFill rotWithShape="1">
          <a:blip r:embed="rId3">
            <a:alphaModFix/>
            <a:extLst>
              <a:ext uri="{837473B0-CC2E-450A-ABE3-18F120FF3D39}">
                <a1611:picAttrSrcUrl xmlns:a1611="http://schemas.microsoft.com/office/drawing/2016/11/main" r:id="rId4"/>
              </a:ext>
            </a:extLst>
          </a:blip>
          <a:srcRect t="6245" r="1" b="1"/>
          <a:stretch/>
        </p:blipFill>
        <p:spPr>
          <a:xfrm>
            <a:off x="6096000" y="10"/>
            <a:ext cx="6095697" cy="6857990"/>
          </a:xfrm>
          <a:prstGeom prst="rect">
            <a:avLst/>
          </a:prstGeom>
        </p:spPr>
      </p:pic>
      <p:sp>
        <p:nvSpPr>
          <p:cNvPr id="24" name="Rectangle 23">
            <a:extLst>
              <a:ext uri="{FF2B5EF4-FFF2-40B4-BE49-F238E27FC236}">
                <a16:creationId xmlns:a16="http://schemas.microsoft.com/office/drawing/2014/main" id="{CE5E68C2-DCCC-4202-9B0B-165BA46C8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1938130"/>
            <a:ext cx="8293042" cy="3615369"/>
          </a:xfrm>
          <a:prstGeom prst="rect">
            <a:avLst/>
          </a:prstGeom>
          <a:solidFill>
            <a:schemeClr val="tx1">
              <a:alpha val="88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A47E5B7-BEC4-46D5-80FF-9EA7C8A34A7B}"/>
              </a:ext>
            </a:extLst>
          </p:cNvPr>
          <p:cNvSpPr>
            <a:spLocks noGrp="1"/>
          </p:cNvSpPr>
          <p:nvPr>
            <p:ph type="title"/>
          </p:nvPr>
        </p:nvSpPr>
        <p:spPr>
          <a:xfrm>
            <a:off x="1300526" y="2067340"/>
            <a:ext cx="6829044" cy="2421732"/>
          </a:xfrm>
        </p:spPr>
        <p:txBody>
          <a:bodyPr vert="horz" lIns="91440" tIns="45720" rIns="91440" bIns="0" rtlCol="0" anchor="b">
            <a:normAutofit/>
          </a:bodyPr>
          <a:lstStyle/>
          <a:p>
            <a:pPr algn="ctr"/>
            <a:r>
              <a:rPr lang="en-US" sz="8800" b="1" dirty="0">
                <a:solidFill>
                  <a:schemeClr val="accent3">
                    <a:lumMod val="40000"/>
                    <a:lumOff val="60000"/>
                  </a:schemeClr>
                </a:solidFill>
                <a:latin typeface="Maiandra GD" panose="020E0502030308020204" pitchFamily="34" charset="0"/>
              </a:rPr>
              <a:t>THANK you</a:t>
            </a:r>
          </a:p>
        </p:txBody>
      </p:sp>
      <p:cxnSp>
        <p:nvCxnSpPr>
          <p:cNvPr id="36" name="Straight Connector 25">
            <a:extLst>
              <a:ext uri="{FF2B5EF4-FFF2-40B4-BE49-F238E27FC236}">
                <a16:creationId xmlns:a16="http://schemas.microsoft.com/office/drawing/2014/main" id="{547D1AEC-1823-4871-91B6-6654851409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666480"/>
            <a:ext cx="6829043" cy="0"/>
          </a:xfrm>
          <a:prstGeom prst="line">
            <a:avLst/>
          </a:prstGeom>
          <a:ln w="31750">
            <a:solidFill>
              <a:srgbClr val="FAB04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649102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8E15EA0-2F38-456B-B156-038699A5D17F}">
  <ds:schemaRefs>
    <ds:schemaRef ds:uri="http://schemas.microsoft.com/sharepoint/v3/contenttype/forms"/>
  </ds:schemaRefs>
</ds:datastoreItem>
</file>

<file path=customXml/itemProps2.xml><?xml version="1.0" encoding="utf-8"?>
<ds:datastoreItem xmlns:ds="http://schemas.openxmlformats.org/officeDocument/2006/customXml" ds:itemID="{BF90D0D0-7C1D-47FF-A2F0-9937AA567A3D}">
  <ds:schemaRefs>
    <ds:schemaRef ds:uri="http://schemas.openxmlformats.org/package/2006/metadata/core-properties"/>
    <ds:schemaRef ds:uri="http://schemas.microsoft.com/office/2006/metadata/properties"/>
    <ds:schemaRef ds:uri="http://purl.org/dc/elements/1.1/"/>
    <ds:schemaRef ds:uri="http://purl.org/dc/dcmitype/"/>
    <ds:schemaRef ds:uri="http://www.w3.org/XML/1998/namespace"/>
    <ds:schemaRef ds:uri="http://schemas.microsoft.com/office/2006/documentManagement/types"/>
    <ds:schemaRef ds:uri="16c05727-aa75-4e4a-9b5f-8a80a1165891"/>
    <ds:schemaRef ds:uri="http://schemas.microsoft.com/office/infopath/2007/PartnerControls"/>
    <ds:schemaRef ds:uri="71af3243-3dd4-4a8d-8c0d-dd76da1f02a5"/>
    <ds:schemaRef ds:uri="http://purl.org/dc/terms/"/>
  </ds:schemaRefs>
</ds:datastoreItem>
</file>

<file path=customXml/itemProps3.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388</TotalTime>
  <Words>564</Words>
  <Application>Microsoft Office PowerPoint</Application>
  <PresentationFormat>Widescreen</PresentationFormat>
  <Paragraphs>38</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Gill Sans MT</vt:lpstr>
      <vt:lpstr>Maiandra GD</vt:lpstr>
      <vt:lpstr>Modern Love</vt:lpstr>
      <vt:lpstr>Times New Roman</vt:lpstr>
      <vt:lpstr>Wingdings</vt:lpstr>
      <vt:lpstr>Gallery</vt:lpstr>
      <vt:lpstr>Online Charity Management  System</vt:lpstr>
      <vt:lpstr>InDEX</vt:lpstr>
      <vt:lpstr>Problem statement </vt:lpstr>
      <vt:lpstr>ABSTRACT</vt:lpstr>
      <vt:lpstr>Introduction</vt:lpstr>
      <vt:lpstr>DIAGRAM</vt:lpstr>
      <vt:lpstr>Future SCOPE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Charity Management  System</dc:title>
  <dc:creator>Moushmi Khan</dc:creator>
  <cp:lastModifiedBy>Moushmi Khan</cp:lastModifiedBy>
  <cp:revision>6</cp:revision>
  <dcterms:created xsi:type="dcterms:W3CDTF">2021-11-21T05:01:42Z</dcterms:created>
  <dcterms:modified xsi:type="dcterms:W3CDTF">2021-11-21T17:31:46Z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